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83" r:id="rId4"/>
    <p:sldId id="298" r:id="rId5"/>
    <p:sldId id="299" r:id="rId6"/>
    <p:sldId id="284" r:id="rId7"/>
    <p:sldId id="286" r:id="rId8"/>
    <p:sldId id="296" r:id="rId9"/>
    <p:sldId id="287" r:id="rId10"/>
    <p:sldId id="297" r:id="rId11"/>
    <p:sldId id="275"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4045"/>
    <a:srgbClr val="467599"/>
    <a:srgbClr val="FFEE9E"/>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showGuides="1">
      <p:cViewPr varScale="1">
        <p:scale>
          <a:sx n="83" d="100"/>
          <a:sy n="83" d="100"/>
        </p:scale>
        <p:origin x="557" y="62"/>
      </p:cViewPr>
      <p:guideLst>
        <p:guide orient="horz" pos="213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Align two images of a scene along their </a:t>
          </a:r>
          <a:r>
            <a:rPr lang="en-US" sz="1400" dirty="0" err="1">
              <a:latin typeface="Bahnschrift Light" panose="020B0502040204020203" pitchFamily="34" charset="0"/>
            </a:rPr>
            <a:t>epipolar</a:t>
          </a:r>
          <a:r>
            <a:rPr lang="en-US" sz="1400" dirty="0">
              <a:latin typeface="Bahnschrift Light" panose="020B0502040204020203" pitchFamily="34" charset="0"/>
            </a:rPr>
            <a:t> line</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Find matching point in a scene pair using feature matching algorithms.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AFCCAE63-C148-4872-B227-D447C42F73EB}">
      <dgm:prSet custT="1"/>
      <dgm:spPr/>
      <dgm:t>
        <a:bodyPr/>
        <a:lstStyle/>
        <a:p>
          <a:pPr>
            <a:lnSpc>
              <a:spcPct val="100000"/>
            </a:lnSpc>
          </a:pPr>
          <a:r>
            <a:rPr lang="en-US" sz="1400" dirty="0">
              <a:latin typeface="Bahnschrift Light" panose="020B0502040204020203" pitchFamily="34" charset="0"/>
            </a:rPr>
            <a:t>Derive depth information from the image disparity.</a:t>
          </a:r>
        </a:p>
      </dgm:t>
    </dgm:pt>
    <dgm:pt modelId="{5F761F86-8450-4000-A51F-41BCBDA59460}" type="parTrans" cxnId="{A6185C27-7D06-447E-AA37-974C6C42B36D}">
      <dgm:prSet/>
      <dgm:spPr/>
      <dgm:t>
        <a:bodyPr/>
        <a:lstStyle/>
        <a:p>
          <a:endParaRPr lang="en-US"/>
        </a:p>
      </dgm:t>
    </dgm:pt>
    <dgm:pt modelId="{233206C7-E52B-430D-B140-511D36ECF803}" type="sibTrans" cxnId="{A6185C27-7D06-447E-AA37-974C6C42B36D}">
      <dgm:prSet/>
      <dgm:spPr/>
      <dgm:t>
        <a:bodyPr/>
        <a:lstStyle/>
        <a:p>
          <a:endParaRPr lang="en-US"/>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oute (Two Pins With A Path)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A1208A4A-728C-4A33-9D12-EFA9ED1FB694}" type="pres">
      <dgm:prSet presAssocID="{6A5FA6F0-6D0E-4B26-A577-772DBF81108F}" presName="sibTrans" presStyleLbl="sibTrans2D1" presStyleIdx="0" presStyleCnt="0"/>
      <dgm:spPr/>
    </dgm:pt>
    <dgm:pt modelId="{41399308-F49C-4789-98F2-C3A78A11D21B}" type="pres">
      <dgm:prSet presAssocID="{AFCCAE63-C148-4872-B227-D447C42F73EB}" presName="compNode" presStyleCnt="0"/>
      <dgm:spPr/>
    </dgm:pt>
    <dgm:pt modelId="{31E60076-54AF-436A-8468-C23E7B702DDD}" type="pres">
      <dgm:prSet presAssocID="{AFCCAE63-C148-4872-B227-D447C42F73EB}" presName="iconBgRect" presStyleLbl="bgShp" presStyleIdx="2" presStyleCnt="3"/>
      <dgm:spPr>
        <a:solidFill>
          <a:srgbClr val="467599"/>
        </a:solidFill>
      </dgm:spPr>
    </dgm:pt>
    <dgm:pt modelId="{916305E2-C012-4F86-A235-DC345DD5B993}" type="pres">
      <dgm:prSet presAssocID="{AFCCAE63-C148-4872-B227-D447C42F73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wnstairs with solid fill"/>
        </a:ext>
      </dgm:extLst>
    </dgm:pt>
    <dgm:pt modelId="{2F005517-2B7F-48FB-9557-76E2FA97E018}" type="pres">
      <dgm:prSet presAssocID="{AFCCAE63-C148-4872-B227-D447C42F73EB}" presName="spaceRect" presStyleCnt="0"/>
      <dgm:spPr/>
    </dgm:pt>
    <dgm:pt modelId="{BF20E598-EE2A-40F7-A039-2AD3A3F607CF}" type="pres">
      <dgm:prSet presAssocID="{AFCCAE63-C148-4872-B227-D447C42F73EB}"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6185C27-7D06-447E-AA37-974C6C42B36D}" srcId="{51CC4933-CF4A-4002-B801-7796356061A7}" destId="{AFCCAE63-C148-4872-B227-D447C42F73EB}" srcOrd="2" destOrd="0" parTransId="{5F761F86-8450-4000-A51F-41BCBDA59460}" sibTransId="{233206C7-E52B-430D-B140-511D36ECF803}"/>
    <dgm:cxn modelId="{212D4F63-B1D5-4ADA-A043-BD36C8102F61}" type="presOf" srcId="{DD2FEAB1-5F6F-410E-9AB3-C1B602FAB8FF}" destId="{C1502FDB-8F44-4C92-96E6-963642C49B06}" srcOrd="0" destOrd="0" presId="urn:microsoft.com/office/officeart/2018/2/layout/IconCircleList"/>
    <dgm:cxn modelId="{3ACF5B84-1086-4885-970A-5064BB6CCB9B}" type="presOf" srcId="{AFCCAE63-C148-4872-B227-D447C42F73EB}" destId="{BF20E598-EE2A-40F7-A039-2AD3A3F607C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FC77D4DC-475E-4869-9AB5-18998BB6463D}" type="presOf" srcId="{6A5FA6F0-6D0E-4B26-A577-772DBF81108F}" destId="{A1208A4A-728C-4A33-9D12-EFA9ED1FB694}"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C6F15999-425E-431B-97E1-23FDABBADBA3}" type="presParOf" srcId="{B329C662-D9B8-4415-A9C8-CABB02D5EE1D}" destId="{A1208A4A-728C-4A33-9D12-EFA9ED1FB694}" srcOrd="3" destOrd="0" presId="urn:microsoft.com/office/officeart/2018/2/layout/IconCircleList"/>
    <dgm:cxn modelId="{C457A5D3-BF24-4C0B-BADA-190E948176C8}" type="presParOf" srcId="{B329C662-D9B8-4415-A9C8-CABB02D5EE1D}" destId="{41399308-F49C-4789-98F2-C3A78A11D21B}" srcOrd="4" destOrd="0" presId="urn:microsoft.com/office/officeart/2018/2/layout/IconCircleList"/>
    <dgm:cxn modelId="{3AB88FE1-5DCD-416A-A124-526925C22870}" type="presParOf" srcId="{41399308-F49C-4789-98F2-C3A78A11D21B}" destId="{31E60076-54AF-436A-8468-C23E7B702DDD}" srcOrd="0" destOrd="0" presId="urn:microsoft.com/office/officeart/2018/2/layout/IconCircleList"/>
    <dgm:cxn modelId="{5A7B403A-B411-4307-BF97-FC41BE5CF5B5}" type="presParOf" srcId="{41399308-F49C-4789-98F2-C3A78A11D21B}" destId="{916305E2-C012-4F86-A235-DC345DD5B993}" srcOrd="1" destOrd="0" presId="urn:microsoft.com/office/officeart/2018/2/layout/IconCircleList"/>
    <dgm:cxn modelId="{F1170B37-D893-4B4A-8A5E-EC0AA092376B}" type="presParOf" srcId="{41399308-F49C-4789-98F2-C3A78A11D21B}" destId="{2F005517-2B7F-48FB-9557-76E2FA97E018}" srcOrd="2" destOrd="0" presId="urn:microsoft.com/office/officeart/2018/2/layout/IconCircleList"/>
    <dgm:cxn modelId="{8C1B7561-D69F-4BC9-89F2-D31B712D4AA3}" type="presParOf" srcId="{41399308-F49C-4789-98F2-C3A78A11D21B}" destId="{BF20E598-EE2A-40F7-A039-2AD3A3F607C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Align two images of a scene along their </a:t>
          </a:r>
          <a:r>
            <a:rPr lang="en-US" sz="1400" kern="1200" dirty="0" err="1">
              <a:latin typeface="Bahnschrift Light" panose="020B0502040204020203" pitchFamily="34" charset="0"/>
            </a:rPr>
            <a:t>epipolar</a:t>
          </a:r>
          <a:r>
            <a:rPr lang="en-US" sz="1400" kern="1200" dirty="0">
              <a:latin typeface="Bahnschrift Light" panose="020B0502040204020203" pitchFamily="34" charset="0"/>
            </a:rPr>
            <a:t> line</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Find matching point in a scene pair using feature matching algorithms.</a:t>
          </a:r>
        </a:p>
      </dsp:txBody>
      <dsp:txXfrm>
        <a:off x="3653984" y="740646"/>
        <a:ext cx="1547249" cy="656408"/>
      </dsp:txXfrm>
    </dsp:sp>
    <dsp:sp modelId="{31E60076-54AF-436A-8468-C23E7B702DDD}">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16305E2-C012-4F86-A235-DC345DD5B993}">
      <dsp:nvSpPr>
        <dsp:cNvPr id="0" name=""/>
        <dsp:cNvSpPr/>
      </dsp:nvSpPr>
      <dsp:spPr>
        <a:xfrm>
          <a:off x="5608676" y="878491"/>
          <a:ext cx="380717" cy="380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20E598-EE2A-40F7-A039-2AD3A3F607CF}">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Derive depth information from the image disparity.</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B11F4-4A81-4A1F-8746-8659FC968F94}" type="datetimeFigureOut">
              <a:rPr lang="en-US" smtClean="0"/>
              <a:t>6/10/2022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E90C9-F2F6-494D-85E2-0EDE07CE7BCD}" type="slidenum">
              <a:rPr lang="en-US" smtClean="0"/>
              <a:t>‹#›</a:t>
            </a:fld>
            <a:endParaRPr lang="en-US"/>
          </a:p>
        </p:txBody>
      </p:sp>
    </p:spTree>
    <p:extLst>
      <p:ext uri="{BB962C8B-B14F-4D97-AF65-F5344CB8AC3E}">
        <p14:creationId xmlns:p14="http://schemas.microsoft.com/office/powerpoint/2010/main" val="375908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633229" y="3376441"/>
            <a:ext cx="5767773" cy="1323439"/>
          </a:xfrm>
          <a:prstGeom prst="rect">
            <a:avLst/>
          </a:prstGeom>
          <a:noFill/>
          <a:scene3d>
            <a:camera prst="orthographicFront">
              <a:rot lat="20651912" lon="861116" rev="7765"/>
            </a:camera>
            <a:lightRig rig="threePt" dir="t"/>
          </a:scene3d>
        </p:spPr>
        <p:txBody>
          <a:bodyPr wrap="square">
            <a:spAutoFit/>
            <a:sp3d prstMaterial="metal"/>
          </a:bodyPr>
          <a:lstStyle/>
          <a:p>
            <a:pPr algn="l"/>
            <a:r>
              <a:rPr lang="en-PH" sz="8000" spc="1000" baseline="0" dirty="0">
                <a:ln w="19050">
                  <a:solidFill>
                    <a:srgbClr val="467599"/>
                  </a:solidFill>
                </a:ln>
                <a:noFill/>
                <a:effectLst>
                  <a:outerShdw dist="38100" dir="10800000" algn="tr" rotWithShape="0">
                    <a:srgbClr val="D64045"/>
                  </a:outerShdw>
                </a:effectLst>
                <a:latin typeface="Bahnschrift Condensed" panose="020B0502040204020203" pitchFamily="34" charset="0"/>
                <a:ea typeface="Verdana" panose="020B0604030504040204" pitchFamily="34" charset="0"/>
                <a:cs typeface="Helvetica" panose="020B0604020202020204" pitchFamily="34" charset="0"/>
              </a:rPr>
              <a:t>from stereo</a:t>
            </a: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532031" y="1951757"/>
            <a:ext cx="3182796"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07</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3633229" y="1858930"/>
            <a:ext cx="5957740" cy="1938992"/>
          </a:xfrm>
          <a:prstGeom prst="rect">
            <a:avLst/>
          </a:prstGeom>
          <a:noFill/>
        </p:spPr>
        <p:txBody>
          <a:bodyPr wrap="square">
            <a:spAutoFit/>
            <a:scene3d>
              <a:camera prst="orthographicFront">
                <a:rot lat="20999999" lon="20999996" rev="300000"/>
              </a:camera>
              <a:lightRig rig="threePt" dir="t"/>
            </a:scene3d>
            <a:sp3d extrusionH="558800">
              <a:bevelT w="203200" h="82550"/>
            </a:sp3d>
          </a:bodyPr>
          <a:lstStyle/>
          <a:p>
            <a:pPr algn="l"/>
            <a:r>
              <a:rPr lang="en-PH" sz="12000" spc="600" baseline="0" dirty="0">
                <a:gradFill flip="none" rotWithShape="1">
                  <a:gsLst>
                    <a:gs pos="53000">
                      <a:srgbClr val="FFC000"/>
                    </a:gs>
                    <a:gs pos="100000">
                      <a:srgbClr val="0070C0"/>
                    </a:gs>
                    <a:gs pos="0">
                      <a:srgbClr val="FF0000"/>
                    </a:gs>
                  </a:gsLst>
                  <a:lin ang="0" scaled="1"/>
                  <a:tileRect/>
                </a:gradFill>
                <a:effectLst>
                  <a:outerShdw blurRad="88900" dist="50800" dir="9000000" algn="ctr" rotWithShape="0">
                    <a:prstClr val="black"/>
                  </a:outerShdw>
                </a:effectLst>
                <a:latin typeface="Bahnschrift SemiBold" panose="020B0502040204020203" pitchFamily="34" charset="0"/>
                <a:ea typeface="Verdana" panose="020B0604030504040204" pitchFamily="34" charset="0"/>
                <a:cs typeface="Helvetica" panose="020B0604020202020204" pitchFamily="34" charset="0"/>
              </a:rPr>
              <a:t>SHAPE</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3825216"/>
            <a:ext cx="8058152" cy="2263067"/>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grpSp>
        <p:nvGrpSpPr>
          <p:cNvPr id="2" name="Group 1">
            <a:extLst>
              <a:ext uri="{FF2B5EF4-FFF2-40B4-BE49-F238E27FC236}">
                <a16:creationId xmlns:a16="http://schemas.microsoft.com/office/drawing/2014/main" id="{D114E981-5F8C-7BA9-CF82-44AEC5F9E084}"/>
              </a:ext>
            </a:extLst>
          </p:cNvPr>
          <p:cNvGrpSpPr/>
          <p:nvPr userDrawn="1"/>
        </p:nvGrpSpPr>
        <p:grpSpPr>
          <a:xfrm>
            <a:off x="457200" y="2618293"/>
            <a:ext cx="5773918" cy="1143536"/>
            <a:chOff x="457200" y="3429000"/>
            <a:chExt cx="5773918" cy="1143536"/>
          </a:xfrm>
        </p:grpSpPr>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480928" cy="1143536"/>
            <a:chOff x="457200" y="3429000"/>
            <a:chExt cx="648092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48092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latin typeface="Bahnschrift SemiBold" panose="020B0502040204020203" pitchFamily="34" charset="0"/>
                </a:rPr>
                <a:t>		 key take-aways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467599"/>
              </a:buClr>
              <a:buSzPct val="100000"/>
              <a:buFont typeface="Wingdings" panose="05000000000000000000" pitchFamily="2" charset="2"/>
              <a:buChar char="§"/>
              <a:defRPr sz="1200" spc="0">
                <a:solidFill>
                  <a:srgbClr val="467599"/>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467599"/>
                </a:highlight>
                <a:latin typeface="Bahnschrift" panose="020B0502040204020203" pitchFamily="34" charset="0"/>
                <a:ea typeface="Verdana" panose="020B0604030504040204" pitchFamily="34" charset="0"/>
              </a:rPr>
              <a:t> SOURCE CODE</a:t>
            </a:r>
          </a:p>
        </p:txBody>
      </p:sp>
    </p:spTree>
    <p:extLst>
      <p:ext uri="{BB962C8B-B14F-4D97-AF65-F5344CB8AC3E}">
        <p14:creationId xmlns:p14="http://schemas.microsoft.com/office/powerpoint/2010/main" val="17610931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59312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1D3354"/>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854804"/>
            <a:ext cx="8058152" cy="1410233"/>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C00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D64045"/>
            </a:outerShdw>
          </a:effectLst>
        </p:spPr>
      </p:pic>
      <p:grpSp>
        <p:nvGrpSpPr>
          <p:cNvPr id="2" name="Group 1">
            <a:extLst>
              <a:ext uri="{FF2B5EF4-FFF2-40B4-BE49-F238E27FC236}">
                <a16:creationId xmlns:a16="http://schemas.microsoft.com/office/drawing/2014/main" id="{BDEF291E-D32F-A650-73A0-C6F41F2BDFAB}"/>
              </a:ext>
            </a:extLst>
          </p:cNvPr>
          <p:cNvGrpSpPr/>
          <p:nvPr userDrawn="1"/>
        </p:nvGrpSpPr>
        <p:grpSpPr>
          <a:xfrm>
            <a:off x="457200" y="3763335"/>
            <a:ext cx="5773918" cy="1057912"/>
            <a:chOff x="457200" y="3196343"/>
            <a:chExt cx="5773918" cy="1057912"/>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44260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latin typeface="Bahnschrift SemiBold" panose="020B0502040204020203" pitchFamily="34" charset="0"/>
                </a:rPr>
                <a:t>		 references</a:t>
              </a:r>
            </a:p>
          </p:txBody>
        </p:sp>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196343"/>
              <a:ext cx="1057912" cy="1057912"/>
            </a:xfrm>
            <a:prstGeom prst="rect">
              <a:avLst/>
            </a:prstGeom>
            <a:effectLst>
              <a:outerShdw dist="38100" dir="8100000" algn="tr" rotWithShape="0">
                <a:srgbClr val="467599"/>
              </a:outerShdw>
            </a:effectLst>
          </p:spPr>
        </p:pic>
      </p:grpSp>
    </p:spTree>
    <p:extLst>
      <p:ext uri="{BB962C8B-B14F-4D97-AF65-F5344CB8AC3E}">
        <p14:creationId xmlns:p14="http://schemas.microsoft.com/office/powerpoint/2010/main" val="279237913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alpha val="89000"/>
          </a:schemeClr>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Autofit/>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spc="-300">
          <a:solidFill>
            <a:srgbClr val="D64045"/>
          </a:solidFill>
          <a:effectLst>
            <a:outerShdw dist="38100" dir="8100000" algn="tr" rotWithShape="0">
              <a:srgbClr val="467599"/>
            </a:outerShdw>
          </a:effectLst>
          <a:latin typeface="Bahnschrift SemiBold" panose="020B0502040204020203" pitchFamily="34" charset="0"/>
          <a:ea typeface="+mj-ea"/>
          <a:cs typeface="+mj-cs"/>
        </a:defRPr>
      </a:lvl1pPr>
    </p:titleStyle>
    <p:bodyStyle>
      <a:lvl1pPr marL="2286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opencv24-python-tutorials.readthedocs.io/en/latest/py_tutorials/py_feature2d/py_matcher/py_matcher.html" TargetMode="External"/><Relationship Id="rId7" Type="http://schemas.openxmlformats.org/officeDocument/2006/relationships/hyperlink" Target="https://stackoverflow.com/questions/36172913/opencv-depth-map-from-uncalibrated-stereo-system" TargetMode="External"/><Relationship Id="rId2" Type="http://schemas.openxmlformats.org/officeDocument/2006/relationships/hyperlink" Target="https://vision.middlebury.edu/stereo/data/" TargetMode="External"/><Relationship Id="rId1" Type="http://schemas.openxmlformats.org/officeDocument/2006/relationships/slideLayout" Target="../slideLayouts/slideLayout4.xml"/><Relationship Id="rId6" Type="http://schemas.openxmlformats.org/officeDocument/2006/relationships/hyperlink" Target="https://www.mathworks.com/help/visionhdl/ug/stereoscopic-disparity.html" TargetMode="External"/><Relationship Id="rId5" Type="http://schemas.openxmlformats.org/officeDocument/2006/relationships/hyperlink" Target="https://docs.opencv.org/3.4/d9/dba/classcv_1_1StereoBM.html" TargetMode="External"/><Relationship Id="rId4" Type="http://schemas.openxmlformats.org/officeDocument/2006/relationships/hyperlink" Target="https://amroamroamro.github.io/mexopencv/matlab/cv.stereoRectifyUncalibrated.html"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drive.google.com/file/d/1S1juRZtkc_vtyp8Ffvfp62fFIImtMSSb/view?usp=sharing" TargetMode="External"/><Relationship Id="rId3" Type="http://schemas.openxmlformats.org/officeDocument/2006/relationships/diagramLayout" Target="../diagrams/layout1.xml"/><Relationship Id="rId7" Type="http://schemas.openxmlformats.org/officeDocument/2006/relationships/hyperlink" Target="https://github.com/reneprincipejr/Physics-301/blob/main/05%20Video%20Processing/Activity%2005%20-%20Basic%20Video%20Processing.ipynb" TargetMode="Externa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E74CC48C-7427-DCB6-25A3-B39EF588F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29" y="144121"/>
            <a:ext cx="849365" cy="849365"/>
          </a:xfrm>
          <a:prstGeom prst="rect">
            <a:avLst/>
          </a:prstGeom>
        </p:spPr>
      </p:pic>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CA1D8E22-ACB7-0ACC-F083-DAD6BAB782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8387" r="8333" b="8387"/>
          <a:stretch/>
        </p:blipFill>
        <p:spPr bwMode="auto">
          <a:xfrm>
            <a:off x="3859423" y="696325"/>
            <a:ext cx="5029200" cy="40233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7162DF-EED8-75B8-6B9B-9C542B15F5E0}"/>
              </a:ext>
            </a:extLst>
          </p:cNvPr>
          <p:cNvSpPr>
            <a:spLocks noGrp="1"/>
          </p:cNvSpPr>
          <p:nvPr>
            <p:ph type="title"/>
          </p:nvPr>
        </p:nvSpPr>
        <p:spPr/>
        <p:txBody>
          <a:bodyPr/>
          <a:lstStyle/>
          <a:p>
            <a:r>
              <a:rPr lang="en-US" dirty="0"/>
              <a:t>3D: Mug</a:t>
            </a:r>
          </a:p>
        </p:txBody>
      </p:sp>
      <p:sp>
        <p:nvSpPr>
          <p:cNvPr id="3" name="Footer Placeholder 2">
            <a:extLst>
              <a:ext uri="{FF2B5EF4-FFF2-40B4-BE49-F238E27FC236}">
                <a16:creationId xmlns:a16="http://schemas.microsoft.com/office/drawing/2014/main" id="{A8059180-5292-995E-969A-BCAF40877114}"/>
              </a:ext>
            </a:extLst>
          </p:cNvPr>
          <p:cNvSpPr>
            <a:spLocks noGrp="1"/>
          </p:cNvSpPr>
          <p:nvPr>
            <p:ph type="ftr" sz="quarter" idx="11"/>
          </p:nvPr>
        </p:nvSpPr>
        <p:spPr/>
        <p:txBody>
          <a:bodyPr/>
          <a:lstStyle/>
          <a:p>
            <a:r>
              <a:rPr lang="en-US"/>
              <a:t>Physics 301 - Advanced Signal and Image Processing</a:t>
            </a:r>
          </a:p>
        </p:txBody>
      </p:sp>
      <p:sp>
        <p:nvSpPr>
          <p:cNvPr id="4" name="Slide Number Placeholder 3">
            <a:extLst>
              <a:ext uri="{FF2B5EF4-FFF2-40B4-BE49-F238E27FC236}">
                <a16:creationId xmlns:a16="http://schemas.microsoft.com/office/drawing/2014/main" id="{E69B1945-CA3A-EE1C-7E1F-8BBDDC3A8235}"/>
              </a:ext>
            </a:extLst>
          </p:cNvPr>
          <p:cNvSpPr>
            <a:spLocks noGrp="1"/>
          </p:cNvSpPr>
          <p:nvPr>
            <p:ph type="sldNum" sz="quarter" idx="12"/>
          </p:nvPr>
        </p:nvSpPr>
        <p:spPr/>
        <p:txBody>
          <a:bodyPr/>
          <a:lstStyle/>
          <a:p>
            <a:fld id="{8262CFD8-7A98-47E6-A2CC-B17DDA24BA0E}" type="slidenum">
              <a:rPr lang="en-US" smtClean="0"/>
              <a:t>10</a:t>
            </a:fld>
            <a:endParaRPr lang="en-US"/>
          </a:p>
        </p:txBody>
      </p:sp>
      <p:sp>
        <p:nvSpPr>
          <p:cNvPr id="7" name="Content Placeholder 3">
            <a:extLst>
              <a:ext uri="{FF2B5EF4-FFF2-40B4-BE49-F238E27FC236}">
                <a16:creationId xmlns:a16="http://schemas.microsoft.com/office/drawing/2014/main" id="{44B002AA-05BD-3B29-E75D-927949A3B1E1}"/>
              </a:ext>
            </a:extLst>
          </p:cNvPr>
          <p:cNvSpPr txBox="1">
            <a:spLocks/>
          </p:cNvSpPr>
          <p:nvPr/>
        </p:nvSpPr>
        <p:spPr>
          <a:xfrm>
            <a:off x="628650" y="1131216"/>
            <a:ext cx="3943350" cy="5045747"/>
          </a:xfrm>
          <a:prstGeom prst="rect">
            <a:avLst/>
          </a:prstGeom>
        </p:spPr>
        <p:txBody>
          <a:bodyPr/>
          <a:lstStyle>
            <a:lvl1pPr marL="2286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100000"/>
              </a:lnSpc>
              <a:spcBef>
                <a:spcPts val="600"/>
              </a:spcBef>
              <a:spcAft>
                <a:spcPts val="600"/>
              </a:spcAft>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800" dirty="0"/>
              <a:t>For the mug, the rectified SGBM returned a good disparity map. We can see that the cup which is nearer than the rest had greater disparity. The objects at the back were also separable from the wall backdrop.</a:t>
            </a:r>
          </a:p>
        </p:txBody>
      </p:sp>
      <p:pic>
        <p:nvPicPr>
          <p:cNvPr id="5" name="Picture 2">
            <a:extLst>
              <a:ext uri="{FF2B5EF4-FFF2-40B4-BE49-F238E27FC236}">
                <a16:creationId xmlns:a16="http://schemas.microsoft.com/office/drawing/2014/main" id="{73FC8F98-070E-0FDB-EB2E-BC2A9AF21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23" y="2770347"/>
            <a:ext cx="6400800" cy="3586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98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1FDDED-327A-FB29-0C6B-CA85FE1F2370}"/>
              </a:ext>
            </a:extLst>
          </p:cNvPr>
          <p:cNvSpPr>
            <a:spLocks noGrp="1"/>
          </p:cNvSpPr>
          <p:nvPr>
            <p:ph type="body" idx="1"/>
          </p:nvPr>
        </p:nvSpPr>
        <p:spPr/>
        <p:txBody>
          <a:bodyPr/>
          <a:lstStyle/>
          <a:p>
            <a:pPr marL="98583" indent="457200">
              <a:buNone/>
            </a:pPr>
            <a:r>
              <a:rPr lang="en-US" dirty="0"/>
              <a:t>Overall, I enjoyed rendering the 3D objects using Stereometry. Though, a lot of trial and errors were made in terms of the parameters set which was very costly.</a:t>
            </a:r>
          </a:p>
          <a:p>
            <a:pPr marL="98583" indent="457200">
              <a:buNone/>
            </a:pPr>
            <a:endParaRPr lang="en-US" sz="1400" dirty="0"/>
          </a:p>
          <a:p>
            <a:pPr marL="98583" indent="457200">
              <a:buNone/>
            </a:pPr>
            <a:r>
              <a:rPr lang="en-US" sz="1400" dirty="0"/>
              <a:t>With that said, I’d give myself a score of </a:t>
            </a:r>
            <a:r>
              <a:rPr lang="en-US" sz="2000" dirty="0">
                <a:highlight>
                  <a:srgbClr val="FFEE9E"/>
                </a:highlight>
                <a:latin typeface="Bahnschrift SemiBold" panose="020B0502040204020203" pitchFamily="34" charset="0"/>
              </a:rPr>
              <a:t>95/100.</a:t>
            </a:r>
            <a:endParaRPr lang="en-US" sz="1400" dirty="0">
              <a:highlight>
                <a:srgbClr val="FFEE9E"/>
              </a:highlight>
              <a:latin typeface="Bahnschrift SemiBold" panose="020B0502040204020203" pitchFamily="34" charset="0"/>
            </a:endParaRPr>
          </a:p>
          <a:p>
            <a:pPr marL="98583" indent="457200">
              <a:buNone/>
            </a:pPr>
            <a:endParaRPr lang="en-US" dirty="0"/>
          </a:p>
        </p:txBody>
      </p:sp>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	reflection</a:t>
            </a:r>
          </a:p>
        </p:txBody>
      </p:sp>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3"/>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4"/>
          </p:nvPr>
        </p:nvSpPr>
        <p:spPr/>
        <p:txBody>
          <a:bodyPr/>
          <a:lstStyle/>
          <a:p>
            <a:fld id="{8262CFD8-7A98-47E6-A2CC-B17DDA24BA0E}" type="slidenum">
              <a:rPr lang="en-US" smtClean="0"/>
              <a:t>11</a:t>
            </a:fld>
            <a:endParaRPr lang="en-US"/>
          </a:p>
        </p:txBody>
      </p:sp>
      <p:sp>
        <p:nvSpPr>
          <p:cNvPr id="6" name="Text Placeholder 5">
            <a:extLst>
              <a:ext uri="{FF2B5EF4-FFF2-40B4-BE49-F238E27FC236}">
                <a16:creationId xmlns:a16="http://schemas.microsoft.com/office/drawing/2014/main" id="{4CF77D77-DE5F-0916-8BC1-AF6BBBA7D8AE}"/>
              </a:ext>
            </a:extLst>
          </p:cNvPr>
          <p:cNvSpPr>
            <a:spLocks noGrp="1"/>
          </p:cNvSpPr>
          <p:nvPr>
            <p:ph type="body" idx="10"/>
          </p:nvPr>
        </p:nvSpPr>
        <p:spPr>
          <a:xfrm>
            <a:off x="628648" y="4814164"/>
            <a:ext cx="9762261" cy="1410233"/>
          </a:xfrm>
        </p:spPr>
        <p:txBody>
          <a:bodyPr/>
          <a:lstStyle/>
          <a:p>
            <a:pPr>
              <a:lnSpc>
                <a:spcPct val="100000"/>
              </a:lnSpc>
            </a:pPr>
            <a:r>
              <a:rPr lang="en-US" dirty="0"/>
              <a:t>[1] M. Soriano, Physics 301 – Shape from Stereo, (2022).</a:t>
            </a:r>
          </a:p>
          <a:p>
            <a:pPr>
              <a:lnSpc>
                <a:spcPct val="100000"/>
              </a:lnSpc>
            </a:pPr>
            <a:r>
              <a:rPr lang="en-US" dirty="0"/>
              <a:t>[2] </a:t>
            </a:r>
            <a:r>
              <a:rPr lang="it-IT" dirty="0">
                <a:hlinkClick r:id="rId2"/>
              </a:rPr>
              <a:t>vision.middlebury.edu/stereo/data</a:t>
            </a:r>
            <a:endParaRPr lang="it-IT" dirty="0"/>
          </a:p>
          <a:p>
            <a:pPr>
              <a:lnSpc>
                <a:spcPct val="100000"/>
              </a:lnSpc>
            </a:pPr>
            <a:r>
              <a:rPr lang="it-IT" dirty="0"/>
              <a:t>[3] </a:t>
            </a:r>
            <a:r>
              <a:rPr lang="en-US" dirty="0">
                <a:hlinkClick r:id="rId3"/>
              </a:rPr>
              <a:t>Feature Matching — OpenCV-Python Tutorials beta documentation</a:t>
            </a:r>
            <a:r>
              <a:rPr lang="en-US" dirty="0"/>
              <a:t> </a:t>
            </a:r>
          </a:p>
          <a:p>
            <a:pPr>
              <a:lnSpc>
                <a:spcPct val="100000"/>
              </a:lnSpc>
            </a:pPr>
            <a:r>
              <a:rPr lang="en-US" dirty="0"/>
              <a:t>[4] </a:t>
            </a:r>
            <a:r>
              <a:rPr lang="en-US" dirty="0" err="1">
                <a:hlinkClick r:id="rId4"/>
              </a:rPr>
              <a:t>cv.stereoRectifyUncalibrated</a:t>
            </a:r>
            <a:r>
              <a:rPr lang="en-US" dirty="0">
                <a:hlinkClick r:id="rId4"/>
              </a:rPr>
              <a:t> - </a:t>
            </a:r>
            <a:r>
              <a:rPr lang="en-US" dirty="0" err="1">
                <a:hlinkClick r:id="rId4"/>
              </a:rPr>
              <a:t>mexopencv</a:t>
            </a:r>
            <a:r>
              <a:rPr lang="en-US" dirty="0">
                <a:hlinkClick r:id="rId4"/>
              </a:rPr>
              <a:t> (amroamroamro.github.io)</a:t>
            </a:r>
            <a:endParaRPr lang="en-US" dirty="0"/>
          </a:p>
          <a:p>
            <a:pPr>
              <a:lnSpc>
                <a:spcPct val="100000"/>
              </a:lnSpc>
            </a:pPr>
            <a:r>
              <a:rPr lang="en-US" dirty="0"/>
              <a:t>[5] </a:t>
            </a:r>
            <a:r>
              <a:rPr lang="en-US" dirty="0">
                <a:hlinkClick r:id="rId5"/>
              </a:rPr>
              <a:t>OpenCV: cv::</a:t>
            </a:r>
            <a:r>
              <a:rPr lang="en-US" dirty="0" err="1">
                <a:hlinkClick r:id="rId5"/>
              </a:rPr>
              <a:t>StereoBM</a:t>
            </a:r>
            <a:r>
              <a:rPr lang="en-US" dirty="0">
                <a:hlinkClick r:id="rId5"/>
              </a:rPr>
              <a:t> Class Reference</a:t>
            </a:r>
            <a:endParaRPr lang="en-US" dirty="0"/>
          </a:p>
          <a:p>
            <a:pPr>
              <a:lnSpc>
                <a:spcPct val="100000"/>
              </a:lnSpc>
            </a:pPr>
            <a:r>
              <a:rPr lang="en-US" dirty="0"/>
              <a:t>[6] </a:t>
            </a:r>
            <a:r>
              <a:rPr lang="en-US" dirty="0">
                <a:hlinkClick r:id="rId6"/>
              </a:rPr>
              <a:t>Stereo Disparity Using Semi-Global Block Matching - MATLAB &amp; Simulink (mathworks.com)</a:t>
            </a:r>
            <a:endParaRPr lang="en-US" dirty="0"/>
          </a:p>
          <a:p>
            <a:pPr>
              <a:lnSpc>
                <a:spcPct val="100000"/>
              </a:lnSpc>
            </a:pPr>
            <a:r>
              <a:rPr lang="en-US" dirty="0"/>
              <a:t>[7] </a:t>
            </a:r>
            <a:r>
              <a:rPr lang="en-US" dirty="0">
                <a:hlinkClick r:id="rId7"/>
              </a:rPr>
              <a:t>python - OpenCV – Depth map from Uncalibrated Stereo System - Stack Overflow</a:t>
            </a:r>
            <a:endParaRPr lang="en-US" dirty="0"/>
          </a:p>
        </p:txBody>
      </p:sp>
    </p:spTree>
    <p:extLst>
      <p:ext uri="{BB962C8B-B14F-4D97-AF65-F5344CB8AC3E}">
        <p14:creationId xmlns:p14="http://schemas.microsoft.com/office/powerpoint/2010/main" val="43142644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 Placeholder 1">
            <a:extLst>
              <a:ext uri="{FF2B5EF4-FFF2-40B4-BE49-F238E27FC236}">
                <a16:creationId xmlns:a16="http://schemas.microsoft.com/office/drawing/2014/main" id="{0B842D4E-BA5F-A2C5-AE04-7E52CBED838A}"/>
              </a:ext>
            </a:extLst>
          </p:cNvPr>
          <p:cNvGraphicFramePr/>
          <p:nvPr>
            <p:extLst>
              <p:ext uri="{D42A27DB-BD31-4B8C-83A1-F6EECF244321}">
                <p14:modId xmlns:p14="http://schemas.microsoft.com/office/powerpoint/2010/main" val="3303151542"/>
              </p:ext>
            </p:extLst>
          </p:nvPr>
        </p:nvGraphicFramePr>
        <p:xfrm>
          <a:off x="628649" y="572556"/>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5" name="Footer Placeholder 4">
            <a:extLst>
              <a:ext uri="{FF2B5EF4-FFF2-40B4-BE49-F238E27FC236}">
                <a16:creationId xmlns:a16="http://schemas.microsoft.com/office/drawing/2014/main" id="{5C8EAB2E-02F6-3645-143A-6BFFD2E793F0}"/>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D7DBD226-D837-4B17-D0E6-80294F6BB619}"/>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2" name="Text Placeholder 1">
            <a:extLst>
              <a:ext uri="{FF2B5EF4-FFF2-40B4-BE49-F238E27FC236}">
                <a16:creationId xmlns:a16="http://schemas.microsoft.com/office/drawing/2014/main" id="{A9214FEA-3053-34C6-DFC6-5FEB412C2F14}"/>
              </a:ext>
            </a:extLst>
          </p:cNvPr>
          <p:cNvSpPr>
            <a:spLocks noGrp="1"/>
          </p:cNvSpPr>
          <p:nvPr>
            <p:ph type="body" idx="10"/>
          </p:nvPr>
        </p:nvSpPr>
        <p:spPr/>
        <p:txBody>
          <a:bodyPr>
            <a:normAutofit lnSpcReduction="10000"/>
          </a:bodyPr>
          <a:lstStyle/>
          <a:p>
            <a:r>
              <a:rPr lang="en-US" dirty="0"/>
              <a:t>Image processing techniques can be applied on videos which are essentially a series of still images.</a:t>
            </a:r>
          </a:p>
          <a:p>
            <a:r>
              <a:rPr lang="en-US" dirty="0"/>
              <a:t>Motion has three spatial dimensions and the fourth one is time. Non-coplanar motion and low sampling rate (fps) would affect the quality tracking.</a:t>
            </a:r>
          </a:p>
          <a:p>
            <a:r>
              <a:rPr lang="en-US" dirty="0"/>
              <a:t>Tracking based on color is easy but unreliable especially with the auto white-balance built in latest camera models.</a:t>
            </a:r>
          </a:p>
        </p:txBody>
      </p:sp>
      <p:sp>
        <p:nvSpPr>
          <p:cNvPr id="7" name="Text Placeholder 6">
            <a:extLst>
              <a:ext uri="{FF2B5EF4-FFF2-40B4-BE49-F238E27FC236}">
                <a16:creationId xmlns:a16="http://schemas.microsoft.com/office/drawing/2014/main" id="{C214954A-16EE-E29B-EB5E-17A9AB49191D}"/>
              </a:ext>
            </a:extLst>
          </p:cNvPr>
          <p:cNvSpPr>
            <a:spLocks noGrp="1"/>
          </p:cNvSpPr>
          <p:nvPr>
            <p:ph type="body" idx="11"/>
          </p:nvPr>
        </p:nvSpPr>
        <p:spPr/>
        <p:txBody>
          <a:bodyPr/>
          <a:lstStyle/>
          <a:p>
            <a:r>
              <a:rPr lang="en-US" dirty="0">
                <a:hlinkClick r:id="rId7"/>
              </a:rPr>
              <a:t>Physics-301/Activity 05 - Basic Video </a:t>
            </a:r>
            <a:r>
              <a:rPr lang="en-US" dirty="0" err="1">
                <a:hlinkClick r:id="rId7"/>
              </a:rPr>
              <a:t>Processing.ipynb</a:t>
            </a:r>
            <a:r>
              <a:rPr lang="en-US" dirty="0">
                <a:hlinkClick r:id="rId7"/>
              </a:rPr>
              <a:t> at main · </a:t>
            </a:r>
            <a:r>
              <a:rPr lang="en-US" dirty="0" err="1">
                <a:hlinkClick r:id="rId7"/>
              </a:rPr>
              <a:t>reneprincipejr</a:t>
            </a:r>
            <a:r>
              <a:rPr lang="en-US" dirty="0">
                <a:hlinkClick r:id="rId7"/>
              </a:rPr>
              <a:t>/Physics-301 (github.com)</a:t>
            </a:r>
            <a:endParaRPr lang="en-US" dirty="0"/>
          </a:p>
          <a:p>
            <a:r>
              <a:rPr lang="en-US" dirty="0">
                <a:hlinkClick r:id="rId8"/>
              </a:rPr>
              <a:t>https://drive.google.com/file/d/1S1juRZtkc_vtyp8Ffvfp62fFIImtMSSb/view?usp=sharing</a:t>
            </a:r>
            <a:r>
              <a:rPr lang="en-US" dirty="0"/>
              <a:t> </a:t>
            </a:r>
          </a:p>
        </p:txBody>
      </p:sp>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AD2435D-C9AA-C30C-6967-D1322A704D8D}"/>
                  </a:ext>
                </a:extLst>
              </p:cNvPr>
              <p:cNvSpPr>
                <a:spLocks noGrp="1"/>
              </p:cNvSpPr>
              <p:nvPr>
                <p:ph idx="1"/>
              </p:nvPr>
            </p:nvSpPr>
            <p:spPr/>
            <p:txBody>
              <a:bodyPr/>
              <a:lstStyle/>
              <a:p>
                <a:pPr marL="0" indent="0">
                  <a:buNone/>
                </a:pPr>
                <a:r>
                  <a:rPr lang="en-US" sz="1800" dirty="0"/>
                  <a:t>In this activity, we computationally estimate depth by using two images of the scene captured at a small displacement apart from each other (ideally along one plane of axis) [1]. Using stereometry setup as show below, we calculate Z which is the depth information given by </a:t>
                </a: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𝑍</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𝑏𝑓</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2</m:t>
                              </m:r>
                            </m:sub>
                          </m:sSub>
                        </m:den>
                      </m:f>
                    </m:oMath>
                  </m:oMathPara>
                </a14:m>
                <a:endParaRPr lang="en-US" sz="1800" dirty="0"/>
              </a:p>
              <a:p>
                <a:pPr marL="0" indent="457200">
                  <a:buNone/>
                </a:pPr>
                <a:r>
                  <a:rPr lang="en-US" sz="1800" dirty="0"/>
                  <a:t>where </a:t>
                </a:r>
                <a14:m>
                  <m:oMath xmlns:m="http://schemas.openxmlformats.org/officeDocument/2006/math">
                    <m:r>
                      <a:rPr lang="en-US" sz="1800" b="0" i="1" smtClean="0">
                        <a:latin typeface="Cambria Math" panose="02040503050406030204" pitchFamily="18" charset="0"/>
                      </a:rPr>
                      <m:t>𝑏</m:t>
                    </m:r>
                  </m:oMath>
                </a14:m>
                <a:r>
                  <a:rPr lang="en-US" sz="1800" dirty="0"/>
                  <a:t> is the displacement, </a:t>
                </a:r>
                <a14:m>
                  <m:oMath xmlns:m="http://schemas.openxmlformats.org/officeDocument/2006/math">
                    <m:r>
                      <a:rPr lang="en-US" sz="1800" b="0" i="1" smtClean="0">
                        <a:latin typeface="Cambria Math" panose="02040503050406030204" pitchFamily="18" charset="0"/>
                      </a:rPr>
                      <m:t>𝑓</m:t>
                    </m:r>
                  </m:oMath>
                </a14:m>
                <a:r>
                  <a:rPr lang="en-US" sz="1800" dirty="0"/>
                  <a:t> is the camera’s focal length,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sub>
                    </m:sSub>
                  </m:oMath>
                </a14:m>
                <a:r>
                  <a:rPr lang="en-US" sz="1800" dirty="0"/>
                  <a:t> is the disparity map [1]. </a:t>
                </a:r>
              </a:p>
            </p:txBody>
          </p:sp>
        </mc:Choice>
        <mc:Fallback>
          <p:sp>
            <p:nvSpPr>
              <p:cNvPr id="6" name="Content Placeholder 5">
                <a:extLst>
                  <a:ext uri="{FF2B5EF4-FFF2-40B4-BE49-F238E27FC236}">
                    <a16:creationId xmlns:a16="http://schemas.microsoft.com/office/drawing/2014/main" id="{8AD2435D-C9AA-C30C-6967-D1322A704D8D}"/>
                  </a:ext>
                </a:extLst>
              </p:cNvPr>
              <p:cNvSpPr>
                <a:spLocks noGrp="1" noRot="1" noChangeAspect="1" noMove="1" noResize="1" noEditPoints="1" noAdjustHandles="1" noChangeArrowheads="1" noChangeShapeType="1" noTextEdit="1"/>
              </p:cNvSpPr>
              <p:nvPr>
                <p:ph idx="1"/>
              </p:nvPr>
            </p:nvSpPr>
            <p:spPr>
              <a:blipFill>
                <a:blip r:embed="rId2"/>
                <a:stretch>
                  <a:fillRect l="-618" t="-726"/>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76B506EF-546C-7359-8D37-561E3DA9BAD2}"/>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A608E22E-87E8-D58D-8692-9ACFCEF3EC8C}"/>
              </a:ext>
            </a:extLst>
          </p:cNvPr>
          <p:cNvSpPr>
            <a:spLocks noGrp="1"/>
          </p:cNvSpPr>
          <p:nvPr>
            <p:ph type="title"/>
          </p:nvPr>
        </p:nvSpPr>
        <p:spPr/>
        <p:txBody>
          <a:bodyPr/>
          <a:lstStyle/>
          <a:p>
            <a:r>
              <a:rPr lang="en-US" dirty="0"/>
              <a:t>Stereometry</a:t>
            </a:r>
          </a:p>
        </p:txBody>
      </p:sp>
      <p:sp>
        <p:nvSpPr>
          <p:cNvPr id="5" name="Slide Number Placeholder 4">
            <a:extLst>
              <a:ext uri="{FF2B5EF4-FFF2-40B4-BE49-F238E27FC236}">
                <a16:creationId xmlns:a16="http://schemas.microsoft.com/office/drawing/2014/main" id="{43DDF9F9-B066-9B15-B7E8-B85880AACAF8}"/>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8" name="Picture 7">
            <a:extLst>
              <a:ext uri="{FF2B5EF4-FFF2-40B4-BE49-F238E27FC236}">
                <a16:creationId xmlns:a16="http://schemas.microsoft.com/office/drawing/2014/main" id="{1750C9DA-DDB8-8C5D-F168-5A37448D14D5}"/>
              </a:ext>
            </a:extLst>
          </p:cNvPr>
          <p:cNvPicPr>
            <a:picLocks noChangeAspect="1"/>
          </p:cNvPicPr>
          <p:nvPr/>
        </p:nvPicPr>
        <p:blipFill>
          <a:blip r:embed="rId3"/>
          <a:stretch>
            <a:fillRect/>
          </a:stretch>
        </p:blipFill>
        <p:spPr>
          <a:xfrm>
            <a:off x="3523672" y="3429000"/>
            <a:ext cx="2096655" cy="2780347"/>
          </a:xfrm>
          <a:prstGeom prst="rect">
            <a:avLst/>
          </a:prstGeom>
        </p:spPr>
      </p:pic>
    </p:spTree>
    <p:extLst>
      <p:ext uri="{BB962C8B-B14F-4D97-AF65-F5344CB8AC3E}">
        <p14:creationId xmlns:p14="http://schemas.microsoft.com/office/powerpoint/2010/main" val="1996518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EEA0ED-A5D9-D8AA-A8EA-B8C0E053A06C}"/>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4C469C99-070F-097B-B9C9-5A419E69003E}"/>
              </a:ext>
            </a:extLst>
          </p:cNvPr>
          <p:cNvSpPr>
            <a:spLocks noGrp="1"/>
          </p:cNvSpPr>
          <p:nvPr>
            <p:ph type="title"/>
          </p:nvPr>
        </p:nvSpPr>
        <p:spPr/>
        <p:txBody>
          <a:bodyPr/>
          <a:lstStyle/>
          <a:p>
            <a:r>
              <a:rPr lang="en-US" dirty="0"/>
              <a:t>Alignment</a:t>
            </a:r>
          </a:p>
        </p:txBody>
      </p:sp>
      <p:sp>
        <p:nvSpPr>
          <p:cNvPr id="4" name="Content Placeholder 3">
            <a:extLst>
              <a:ext uri="{FF2B5EF4-FFF2-40B4-BE49-F238E27FC236}">
                <a16:creationId xmlns:a16="http://schemas.microsoft.com/office/drawing/2014/main" id="{63E2B7A0-3DBC-84E8-091C-20AC48C67BC2}"/>
              </a:ext>
            </a:extLst>
          </p:cNvPr>
          <p:cNvSpPr>
            <a:spLocks noGrp="1"/>
          </p:cNvSpPr>
          <p:nvPr>
            <p:ph idx="1"/>
          </p:nvPr>
        </p:nvSpPr>
        <p:spPr/>
        <p:txBody>
          <a:bodyPr/>
          <a:lstStyle/>
          <a:p>
            <a:pPr marL="0" indent="0">
              <a:buNone/>
            </a:pPr>
            <a:r>
              <a:rPr lang="en-US" sz="1800" dirty="0"/>
              <a:t>I first performed the depth estimation on samples from Middlebury Stereo Datasets [2]. Shown below are the standard tsukubai images and the identified key points using FLANN, a fast feature detector algorithm [3].</a:t>
            </a:r>
          </a:p>
          <a:p>
            <a:pPr marL="0" indent="0">
              <a:buNone/>
            </a:pPr>
            <a:br>
              <a:rPr lang="en-US" sz="1800" dirty="0"/>
            </a:br>
            <a:br>
              <a:rPr lang="en-US" sz="1800" dirty="0"/>
            </a:br>
            <a:endParaRPr lang="en-US" sz="1800" dirty="0"/>
          </a:p>
          <a:p>
            <a:pPr marL="0" indent="0">
              <a:buNone/>
            </a:pPr>
            <a:endParaRPr lang="en-US" sz="1800" dirty="0"/>
          </a:p>
          <a:p>
            <a:pPr marL="0" indent="0">
              <a:buNone/>
            </a:pPr>
            <a:r>
              <a:rPr lang="en-US" sz="1800" dirty="0"/>
              <a:t>These matching the key points shall then be used to ensure that the images are aligned and from there, we can get the camera’s Fundamental Matrix which can be used to </a:t>
            </a:r>
            <a:r>
              <a:rPr lang="en-US" sz="1800" dirty="0" err="1"/>
              <a:t>recitify</a:t>
            </a:r>
            <a:r>
              <a:rPr lang="en-US" sz="1800" dirty="0"/>
              <a:t> rotated images.</a:t>
            </a:r>
          </a:p>
        </p:txBody>
      </p:sp>
      <p:sp>
        <p:nvSpPr>
          <p:cNvPr id="5" name="Slide Number Placeholder 4">
            <a:extLst>
              <a:ext uri="{FF2B5EF4-FFF2-40B4-BE49-F238E27FC236}">
                <a16:creationId xmlns:a16="http://schemas.microsoft.com/office/drawing/2014/main" id="{D01ED60C-55E8-9F02-2E81-A8DACC8D93C5}"/>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6" name="Picture 6">
            <a:extLst>
              <a:ext uri="{FF2B5EF4-FFF2-40B4-BE49-F238E27FC236}">
                <a16:creationId xmlns:a16="http://schemas.microsoft.com/office/drawing/2014/main" id="{DCEA919F-2803-8945-9DDC-5FB96B0FE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413631"/>
            <a:ext cx="4572000" cy="20792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43A98A4-F2F0-8C71-1457-43A6F9D57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062225"/>
            <a:ext cx="5486400" cy="1507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28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D3F1BAF-D184-8120-4B41-722D7E696ED4}"/>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F46ECEAA-F300-2889-19CC-18B2CADE1977}"/>
              </a:ext>
            </a:extLst>
          </p:cNvPr>
          <p:cNvSpPr>
            <a:spLocks noGrp="1"/>
          </p:cNvSpPr>
          <p:nvPr>
            <p:ph type="title"/>
          </p:nvPr>
        </p:nvSpPr>
        <p:spPr/>
        <p:txBody>
          <a:bodyPr/>
          <a:lstStyle/>
          <a:p>
            <a:r>
              <a:rPr lang="en-US" dirty="0"/>
              <a:t>Disparity</a:t>
            </a:r>
          </a:p>
        </p:txBody>
      </p:sp>
      <p:sp>
        <p:nvSpPr>
          <p:cNvPr id="4" name="Content Placeholder 3">
            <a:extLst>
              <a:ext uri="{FF2B5EF4-FFF2-40B4-BE49-F238E27FC236}">
                <a16:creationId xmlns:a16="http://schemas.microsoft.com/office/drawing/2014/main" id="{D4A5EF67-08A4-B351-ECE4-B28A83D0692E}"/>
              </a:ext>
            </a:extLst>
          </p:cNvPr>
          <p:cNvSpPr>
            <a:spLocks noGrp="1"/>
          </p:cNvSpPr>
          <p:nvPr>
            <p:ph idx="1"/>
          </p:nvPr>
        </p:nvSpPr>
        <p:spPr/>
        <p:txBody>
          <a:bodyPr/>
          <a:lstStyle/>
          <a:p>
            <a:pPr marL="0" indent="0">
              <a:buNone/>
            </a:pPr>
            <a:r>
              <a:rPr lang="en-US" sz="1800" dirty="0"/>
              <a:t>Distorted images shall be rectified using the fundamental matrix we calculated. For uncalibrated camera, this can be done using Open-CV’s </a:t>
            </a:r>
            <a:r>
              <a:rPr lang="en-US" sz="1800" dirty="0">
                <a:latin typeface="Bahnschrift SemiBold" panose="020B0502040204020203" pitchFamily="34" charset="0"/>
              </a:rPr>
              <a:t>cv2.</a:t>
            </a:r>
            <a:r>
              <a:rPr lang="en-US" sz="1800" b="1" dirty="0">
                <a:latin typeface="Bahnschrift SemiBold" panose="020B0502040204020203" pitchFamily="34" charset="0"/>
              </a:rPr>
              <a:t>stereoRectifyUncalibrated </a:t>
            </a:r>
            <a:r>
              <a:rPr lang="en-US" sz="1800" dirty="0"/>
              <a:t>[4]. After the necessary perspective transform, the disparity maps can be calculated using Stereo BM (block matching) algorithm [5]. In addition, we also employed Stereo SGBM (Semi-Global Block Matching) which generates a “dense and smooth” disparity map [6][7]. For visualization, we compare the disparity map calculation between the raw images, rectified images, and using the Stereo SGBM for a tuned results. The best (qualitative) disparity map shall then be 3D reconstructed and in our experimental images, we then estimate the depth.</a:t>
            </a:r>
          </a:p>
        </p:txBody>
      </p:sp>
      <p:sp>
        <p:nvSpPr>
          <p:cNvPr id="5" name="Slide Number Placeholder 4">
            <a:extLst>
              <a:ext uri="{FF2B5EF4-FFF2-40B4-BE49-F238E27FC236}">
                <a16:creationId xmlns:a16="http://schemas.microsoft.com/office/drawing/2014/main" id="{4944F635-1179-4B0D-FFD1-EC23C63ECDC7}"/>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026" name="Picture 2">
            <a:extLst>
              <a:ext uri="{FF2B5EF4-FFF2-40B4-BE49-F238E27FC236}">
                <a16:creationId xmlns:a16="http://schemas.microsoft.com/office/drawing/2014/main" id="{AE069833-CDBD-8D79-2577-B5B1F684ED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4287521"/>
            <a:ext cx="8229600" cy="206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50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2" name="Picture 24">
            <a:extLst>
              <a:ext uri="{FF2B5EF4-FFF2-40B4-BE49-F238E27FC236}">
                <a16:creationId xmlns:a16="http://schemas.microsoft.com/office/drawing/2014/main" id="{61FDE3F9-C048-6D06-F487-EA58F92370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8387" r="8333" b="8387"/>
          <a:stretch/>
        </p:blipFill>
        <p:spPr bwMode="auto">
          <a:xfrm>
            <a:off x="4114800" y="761366"/>
            <a:ext cx="5029200" cy="402336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D3F1BAF-D184-8120-4B41-722D7E696ED4}"/>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F46ECEAA-F300-2889-19CC-18B2CADE1977}"/>
              </a:ext>
            </a:extLst>
          </p:cNvPr>
          <p:cNvSpPr>
            <a:spLocks noGrp="1"/>
          </p:cNvSpPr>
          <p:nvPr>
            <p:ph type="title"/>
          </p:nvPr>
        </p:nvSpPr>
        <p:spPr/>
        <p:txBody>
          <a:bodyPr/>
          <a:lstStyle/>
          <a:p>
            <a:r>
              <a:rPr lang="en-US" dirty="0"/>
              <a:t>3D: Tsukuba </a:t>
            </a:r>
            <a:r>
              <a:rPr lang="en-US" baseline="30000" dirty="0">
                <a:solidFill>
                  <a:schemeClr val="tx1"/>
                </a:solidFill>
                <a:effectLst/>
                <a:latin typeface="Bahnschrift SemiLight" panose="020B0502040204020203" pitchFamily="34" charset="0"/>
              </a:rPr>
              <a:t>[2]</a:t>
            </a:r>
          </a:p>
        </p:txBody>
      </p:sp>
      <p:sp>
        <p:nvSpPr>
          <p:cNvPr id="4" name="Content Placeholder 3">
            <a:extLst>
              <a:ext uri="{FF2B5EF4-FFF2-40B4-BE49-F238E27FC236}">
                <a16:creationId xmlns:a16="http://schemas.microsoft.com/office/drawing/2014/main" id="{1EB3C560-DABD-ADC0-EC6F-E7393BEDDC3F}"/>
              </a:ext>
            </a:extLst>
          </p:cNvPr>
          <p:cNvSpPr>
            <a:spLocks noGrp="1"/>
          </p:cNvSpPr>
          <p:nvPr>
            <p:ph idx="1"/>
          </p:nvPr>
        </p:nvSpPr>
        <p:spPr>
          <a:xfrm>
            <a:off x="628650" y="1131216"/>
            <a:ext cx="3943350" cy="5045747"/>
          </a:xfrm>
        </p:spPr>
        <p:txBody>
          <a:bodyPr/>
          <a:lstStyle/>
          <a:p>
            <a:pPr marL="0" indent="0">
              <a:buNone/>
            </a:pPr>
            <a:r>
              <a:rPr lang="en-US" sz="1800" dirty="0"/>
              <a:t>Shown on the right is the 3D rendition of the disparity map using the rectified Stereo SGBM algorithm. Compared to the stereometry using raw images, its disparity map has smoother transitions. The lamp had greater disparity since it is nearer.</a:t>
            </a:r>
          </a:p>
        </p:txBody>
      </p:sp>
      <p:sp>
        <p:nvSpPr>
          <p:cNvPr id="5" name="Slide Number Placeholder 4">
            <a:extLst>
              <a:ext uri="{FF2B5EF4-FFF2-40B4-BE49-F238E27FC236}">
                <a16:creationId xmlns:a16="http://schemas.microsoft.com/office/drawing/2014/main" id="{4944F635-1179-4B0D-FFD1-EC23C63ECDC7}"/>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2052" name="Picture 4">
            <a:extLst>
              <a:ext uri="{FF2B5EF4-FFF2-40B4-BE49-F238E27FC236}">
                <a16:creationId xmlns:a16="http://schemas.microsoft.com/office/drawing/2014/main" id="{CF00A777-4079-6C74-F2B9-FC5FE37F3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3138171"/>
            <a:ext cx="6400800" cy="3218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69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BC4F9152-E802-68A0-90D8-E65E8E0CA7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13079" r="8333" b="13079"/>
          <a:stretch/>
        </p:blipFill>
        <p:spPr bwMode="auto">
          <a:xfrm>
            <a:off x="4037911" y="573665"/>
            <a:ext cx="5029200" cy="402336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D3F1BAF-D184-8120-4B41-722D7E696ED4}"/>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F46ECEAA-F300-2889-19CC-18B2CADE1977}"/>
              </a:ext>
            </a:extLst>
          </p:cNvPr>
          <p:cNvSpPr>
            <a:spLocks noGrp="1"/>
          </p:cNvSpPr>
          <p:nvPr>
            <p:ph type="title"/>
          </p:nvPr>
        </p:nvSpPr>
        <p:spPr/>
        <p:txBody>
          <a:bodyPr/>
          <a:lstStyle/>
          <a:p>
            <a:r>
              <a:rPr lang="en-US" dirty="0"/>
              <a:t>3D: Art </a:t>
            </a:r>
            <a:r>
              <a:rPr lang="en-US" baseline="30000" dirty="0">
                <a:solidFill>
                  <a:schemeClr val="tx1"/>
                </a:solidFill>
                <a:effectLst/>
                <a:latin typeface="Bahnschrift SemiLight" panose="020B0502040204020203" pitchFamily="34" charset="0"/>
              </a:rPr>
              <a:t>[2]</a:t>
            </a:r>
            <a:endParaRPr lang="en-US" dirty="0"/>
          </a:p>
        </p:txBody>
      </p:sp>
      <p:sp>
        <p:nvSpPr>
          <p:cNvPr id="5" name="Slide Number Placeholder 4">
            <a:extLst>
              <a:ext uri="{FF2B5EF4-FFF2-40B4-BE49-F238E27FC236}">
                <a16:creationId xmlns:a16="http://schemas.microsoft.com/office/drawing/2014/main" id="{4944F635-1179-4B0D-FFD1-EC23C63ECDC7}"/>
              </a:ext>
            </a:extLst>
          </p:cNvPr>
          <p:cNvSpPr>
            <a:spLocks noGrp="1"/>
          </p:cNvSpPr>
          <p:nvPr>
            <p:ph type="sldNum" sz="quarter" idx="12"/>
          </p:nvPr>
        </p:nvSpPr>
        <p:spPr/>
        <p:txBody>
          <a:bodyPr/>
          <a:lstStyle/>
          <a:p>
            <a:fld id="{8262CFD8-7A98-47E6-A2CC-B17DDA24BA0E}" type="slidenum">
              <a:rPr lang="en-US" smtClean="0"/>
              <a:t>7</a:t>
            </a:fld>
            <a:endParaRPr lang="en-US"/>
          </a:p>
        </p:txBody>
      </p:sp>
      <p:sp>
        <p:nvSpPr>
          <p:cNvPr id="7" name="Content Placeholder 3">
            <a:extLst>
              <a:ext uri="{FF2B5EF4-FFF2-40B4-BE49-F238E27FC236}">
                <a16:creationId xmlns:a16="http://schemas.microsoft.com/office/drawing/2014/main" id="{E56B2364-C5F8-2C4A-E797-F8DA29E8B4F2}"/>
              </a:ext>
            </a:extLst>
          </p:cNvPr>
          <p:cNvSpPr>
            <a:spLocks noGrp="1"/>
          </p:cNvSpPr>
          <p:nvPr>
            <p:ph idx="1"/>
          </p:nvPr>
        </p:nvSpPr>
        <p:spPr>
          <a:xfrm>
            <a:off x="628650" y="1131216"/>
            <a:ext cx="3943350" cy="5045747"/>
          </a:xfrm>
        </p:spPr>
        <p:txBody>
          <a:bodyPr/>
          <a:lstStyle/>
          <a:p>
            <a:pPr marL="0" indent="0">
              <a:buNone/>
            </a:pPr>
            <a:r>
              <a:rPr lang="en-US" sz="1800" dirty="0"/>
              <a:t>Among the three, the Raw Stereo BM gave the best disparity map. The nearby objects show higher disparity and the objects in the background have small disparity as seen by the displaced camera.</a:t>
            </a:r>
          </a:p>
        </p:txBody>
      </p:sp>
      <p:pic>
        <p:nvPicPr>
          <p:cNvPr id="4100" name="Picture 4">
            <a:extLst>
              <a:ext uri="{FF2B5EF4-FFF2-40B4-BE49-F238E27FC236}">
                <a16:creationId xmlns:a16="http://schemas.microsoft.com/office/drawing/2014/main" id="{11941C74-E2C6-E5B2-0D89-B10A51A44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3102611"/>
            <a:ext cx="6400800" cy="325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25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6" name="Picture 10">
            <a:extLst>
              <a:ext uri="{FF2B5EF4-FFF2-40B4-BE49-F238E27FC236}">
                <a16:creationId xmlns:a16="http://schemas.microsoft.com/office/drawing/2014/main" id="{32198534-C695-3261-E7D6-675DFB5FBB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8387" r="8333" b="8387"/>
          <a:stretch/>
        </p:blipFill>
        <p:spPr bwMode="auto">
          <a:xfrm>
            <a:off x="4037911" y="710248"/>
            <a:ext cx="5029200" cy="402336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D3F1BAF-D184-8120-4B41-722D7E696ED4}"/>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F46ECEAA-F300-2889-19CC-18B2CADE1977}"/>
              </a:ext>
            </a:extLst>
          </p:cNvPr>
          <p:cNvSpPr>
            <a:spLocks noGrp="1"/>
          </p:cNvSpPr>
          <p:nvPr>
            <p:ph type="title"/>
          </p:nvPr>
        </p:nvSpPr>
        <p:spPr/>
        <p:txBody>
          <a:bodyPr/>
          <a:lstStyle/>
          <a:p>
            <a:r>
              <a:rPr lang="en-US" dirty="0"/>
              <a:t>3D: Aloe Vera </a:t>
            </a:r>
            <a:r>
              <a:rPr lang="en-US" baseline="30000" dirty="0">
                <a:solidFill>
                  <a:schemeClr val="tx1"/>
                </a:solidFill>
                <a:effectLst/>
                <a:latin typeface="Bahnschrift SemiLight" panose="020B0502040204020203" pitchFamily="34" charset="0"/>
              </a:rPr>
              <a:t>[2]</a:t>
            </a:r>
            <a:endParaRPr lang="en-US" dirty="0"/>
          </a:p>
        </p:txBody>
      </p:sp>
      <p:sp>
        <p:nvSpPr>
          <p:cNvPr id="5" name="Slide Number Placeholder 4">
            <a:extLst>
              <a:ext uri="{FF2B5EF4-FFF2-40B4-BE49-F238E27FC236}">
                <a16:creationId xmlns:a16="http://schemas.microsoft.com/office/drawing/2014/main" id="{4944F635-1179-4B0D-FFD1-EC23C63ECDC7}"/>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5122" name="Picture 2">
            <a:extLst>
              <a:ext uri="{FF2B5EF4-FFF2-40B4-BE49-F238E27FC236}">
                <a16:creationId xmlns:a16="http://schemas.microsoft.com/office/drawing/2014/main" id="{A8C97212-B2C6-C249-BF9E-D68595E7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3087053"/>
            <a:ext cx="6400800" cy="326929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3">
            <a:extLst>
              <a:ext uri="{FF2B5EF4-FFF2-40B4-BE49-F238E27FC236}">
                <a16:creationId xmlns:a16="http://schemas.microsoft.com/office/drawing/2014/main" id="{2FCD8947-3447-4CFA-0CDA-F503FA14E43B}"/>
              </a:ext>
            </a:extLst>
          </p:cNvPr>
          <p:cNvSpPr>
            <a:spLocks noGrp="1"/>
          </p:cNvSpPr>
          <p:nvPr>
            <p:ph idx="1"/>
          </p:nvPr>
        </p:nvSpPr>
        <p:spPr>
          <a:xfrm>
            <a:off x="628650" y="1131216"/>
            <a:ext cx="3943350" cy="5045747"/>
          </a:xfrm>
        </p:spPr>
        <p:txBody>
          <a:bodyPr/>
          <a:lstStyle/>
          <a:p>
            <a:pPr marL="0" indent="0">
              <a:buNone/>
            </a:pPr>
            <a:r>
              <a:rPr lang="en-US" sz="1800" dirty="0"/>
              <a:t>In this example, the rectified Stereo BM returned the best result. One leaf that’s pointed outwards was rendered with high disparity, meaning, showing that it’s nearer in the camera. </a:t>
            </a:r>
          </a:p>
        </p:txBody>
      </p:sp>
    </p:spTree>
    <p:extLst>
      <p:ext uri="{BB962C8B-B14F-4D97-AF65-F5344CB8AC3E}">
        <p14:creationId xmlns:p14="http://schemas.microsoft.com/office/powerpoint/2010/main" val="1382948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A1C9B648-9275-4BC8-AB38-EA8FB2C1EA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33" t="8387" r="8333" b="8387"/>
          <a:stretch/>
        </p:blipFill>
        <p:spPr bwMode="auto">
          <a:xfrm>
            <a:off x="3959381" y="696325"/>
            <a:ext cx="5029200" cy="402336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EAEDB6D-FAF5-F139-AB77-0A9B9BC60704}"/>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AFD977B-63CB-A3E3-9F41-4BF85A4E3419}"/>
              </a:ext>
            </a:extLst>
          </p:cNvPr>
          <p:cNvSpPr>
            <a:spLocks noGrp="1"/>
          </p:cNvSpPr>
          <p:nvPr>
            <p:ph type="title"/>
          </p:nvPr>
        </p:nvSpPr>
        <p:spPr/>
        <p:txBody>
          <a:bodyPr/>
          <a:lstStyle/>
          <a:p>
            <a:r>
              <a:rPr lang="en-US" dirty="0"/>
              <a:t>3D: Keyboard </a:t>
            </a:r>
          </a:p>
        </p:txBody>
      </p:sp>
      <p:sp>
        <p:nvSpPr>
          <p:cNvPr id="5" name="Slide Number Placeholder 4">
            <a:extLst>
              <a:ext uri="{FF2B5EF4-FFF2-40B4-BE49-F238E27FC236}">
                <a16:creationId xmlns:a16="http://schemas.microsoft.com/office/drawing/2014/main" id="{CFB08F04-2D3C-BCDA-C765-2A04EA5D1377}"/>
              </a:ext>
            </a:extLst>
          </p:cNvPr>
          <p:cNvSpPr>
            <a:spLocks noGrp="1"/>
          </p:cNvSpPr>
          <p:nvPr>
            <p:ph type="sldNum" sz="quarter" idx="12"/>
          </p:nvPr>
        </p:nvSpPr>
        <p:spPr/>
        <p:txBody>
          <a:bodyPr/>
          <a:lstStyle/>
          <a:p>
            <a:fld id="{8262CFD8-7A98-47E6-A2CC-B17DDA24BA0E}" type="slidenum">
              <a:rPr lang="en-US" smtClean="0"/>
              <a:t>9</a:t>
            </a:fld>
            <a:endParaRPr lang="en-US"/>
          </a:p>
        </p:txBody>
      </p:sp>
      <p:sp>
        <p:nvSpPr>
          <p:cNvPr id="7" name="Content Placeholder 3">
            <a:extLst>
              <a:ext uri="{FF2B5EF4-FFF2-40B4-BE49-F238E27FC236}">
                <a16:creationId xmlns:a16="http://schemas.microsoft.com/office/drawing/2014/main" id="{E956623D-FEF4-6C51-6A0E-5E00B041EE24}"/>
              </a:ext>
            </a:extLst>
          </p:cNvPr>
          <p:cNvSpPr>
            <a:spLocks noGrp="1"/>
          </p:cNvSpPr>
          <p:nvPr>
            <p:ph idx="1"/>
          </p:nvPr>
        </p:nvSpPr>
        <p:spPr>
          <a:xfrm>
            <a:off x="628650" y="1131216"/>
            <a:ext cx="3943350" cy="5045747"/>
          </a:xfrm>
        </p:spPr>
        <p:txBody>
          <a:bodyPr/>
          <a:lstStyle/>
          <a:p>
            <a:pPr marL="0" indent="0">
              <a:buNone/>
            </a:pPr>
            <a:r>
              <a:rPr lang="en-US" sz="1800" dirty="0"/>
              <a:t>Using images that I took; the raw disparity map was able to differentiate depth information of the keyboard caps that are nearer (red) and farther (cyan). The rectification failed in this set.</a:t>
            </a:r>
          </a:p>
        </p:txBody>
      </p:sp>
      <p:pic>
        <p:nvPicPr>
          <p:cNvPr id="4" name="Picture 2">
            <a:extLst>
              <a:ext uri="{FF2B5EF4-FFF2-40B4-BE49-F238E27FC236}">
                <a16:creationId xmlns:a16="http://schemas.microsoft.com/office/drawing/2014/main" id="{B6248169-1760-D400-4B1F-7818BBCD4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2990375"/>
            <a:ext cx="6400800" cy="3365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533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2329</TotalTime>
  <Words>879</Words>
  <Application>Microsoft Office PowerPoint</Application>
  <PresentationFormat>On-screen Show (4:3)</PresentationFormat>
  <Paragraphs>61</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Bahnschrift</vt:lpstr>
      <vt:lpstr>Bahnschrift Condensed</vt:lpstr>
      <vt:lpstr>Bahnschrift Light</vt:lpstr>
      <vt:lpstr>Bahnschrift SemiBold</vt:lpstr>
      <vt:lpstr>Bahnschrift SemiLight</vt:lpstr>
      <vt:lpstr>Calibri</vt:lpstr>
      <vt:lpstr>Cambria Math</vt:lpstr>
      <vt:lpstr>Wingdings</vt:lpstr>
      <vt:lpstr>Office Theme</vt:lpstr>
      <vt:lpstr>PowerPoint Presentation</vt:lpstr>
      <vt:lpstr>  objectives</vt:lpstr>
      <vt:lpstr>Stereometry</vt:lpstr>
      <vt:lpstr>Alignment</vt:lpstr>
      <vt:lpstr>Disparity</vt:lpstr>
      <vt:lpstr>3D: Tsukuba [2]</vt:lpstr>
      <vt:lpstr>3D: Art [2]</vt:lpstr>
      <vt:lpstr>3D: Aloe Vera [2]</vt:lpstr>
      <vt:lpstr>3D: Keyboard </vt:lpstr>
      <vt:lpstr>3D: Mug</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26</cp:revision>
  <dcterms:created xsi:type="dcterms:W3CDTF">2022-05-28T03:01:51Z</dcterms:created>
  <dcterms:modified xsi:type="dcterms:W3CDTF">2022-06-10T12:25:08Z</dcterms:modified>
</cp:coreProperties>
</file>